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PT Sans Narrow"/>
      <p:regular r:id="rId40"/>
      <p:bold r:id="rId41"/>
    </p:embeddedFont>
    <p:embeddedFont>
      <p:font typeface="Source Code Pr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Narrow-regular.fntdata"/><Relationship Id="rId42" Type="http://schemas.openxmlformats.org/officeDocument/2006/relationships/font" Target="fonts/SourceCodePro-regular.fntdata"/><Relationship Id="rId41" Type="http://schemas.openxmlformats.org/officeDocument/2006/relationships/font" Target="fonts/PTSansNarrow-bold.fntdata"/><Relationship Id="rId44" Type="http://schemas.openxmlformats.org/officeDocument/2006/relationships/font" Target="fonts/SourceCodePro-italic.fntdata"/><Relationship Id="rId43" Type="http://schemas.openxmlformats.org/officeDocument/2006/relationships/font" Target="fonts/SourceCodePr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69374fd41_0_5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69374fd41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69374fd4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69374fd4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69374fd41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69374fd41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bb6b492a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bb6b492a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bb6b492a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bb6b492a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69374fd4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69374fd4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69374fd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69374fd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69374fd4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69374fd4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bb6b492a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bb6b492a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69374fd4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69374fd4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69374fd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69374fd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69374fd4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69374fd4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bb6b492a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bb6b492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bb6b492a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bb6b492a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69374fd4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69374fd4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69374fd41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69374fd41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69374fd41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69374fd41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69374fd41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69374fd41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69374fd41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69374fd41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69374fd41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69374fd41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69374fd41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69374fd4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69374fd4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69374fd4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69374fd4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69374fd4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69374fd4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69374fd4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69374fd4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69374fd4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69374fd4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69374fd4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69374fd4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69374fd4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9374fd41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9374fd41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69374fd4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69374fd4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1" name="Google Shape;11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" name="Google Shape;13;p2"/>
          <p:cNvGrpSpPr/>
          <p:nvPr/>
        </p:nvGrpSpPr>
        <p:grpSpPr>
          <a:xfrm>
            <a:off x="984401" y="4652950"/>
            <a:ext cx="7176193" cy="83925"/>
            <a:chOff x="1346435" y="4663213"/>
            <a:chExt cx="6487834" cy="83925"/>
          </a:xfrm>
        </p:grpSpPr>
        <p:cxnSp>
          <p:nvCxnSpPr>
            <p:cNvPr id="14" name="Google Shape;14;p2"/>
            <p:cNvCxnSpPr/>
            <p:nvPr/>
          </p:nvCxnSpPr>
          <p:spPr>
            <a:xfrm>
              <a:off x="1382169" y="474713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346435" y="4663213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imagenet 모델</a:t>
            </a:r>
            <a:endParaRPr/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11700" y="1618198"/>
            <a:ext cx="2808000" cy="19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/>
              <a:t>서동관</a:t>
            </a:r>
            <a:endParaRPr b="1" sz="2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/>
              <a:t>이희종</a:t>
            </a:r>
            <a:endParaRPr b="1" sz="2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/>
              <a:t>안창덕</a:t>
            </a:r>
            <a:endParaRPr b="1" sz="2700"/>
          </a:p>
        </p:txBody>
      </p:sp>
      <p:pic>
        <p:nvPicPr>
          <p:cNvPr descr="열려 있는 Chromebook 노트북"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65" name="Google Shape;65;p13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세로 모드로 설정된 검은색 스마트폰"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4266200" y="1506975"/>
            <a:ext cx="4075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AlexNet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VGGNet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GoogleNet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ResNet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SENet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50" y="1202750"/>
            <a:ext cx="3862924" cy="33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3514852" y="1339221"/>
            <a:ext cx="679800" cy="272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537700" y="268850"/>
            <a:ext cx="722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</a:rPr>
              <a:t>VGGNet 구조 설명</a:t>
            </a:r>
            <a:r>
              <a:rPr lang="ko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4874875" y="1394900"/>
            <a:ext cx="351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Normalization은 max-pooling 층 이후에 적용됨. 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Dropout은 Full-connect 층 이후에 적용됨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ko" sz="1200"/>
              <a:t>모든 convolutional 층은 kernel_size =3, strides =1을 적용함</a:t>
            </a:r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3528992" y="1819936"/>
            <a:ext cx="6657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2"/>
          <p:cNvCxnSpPr/>
          <p:nvPr/>
        </p:nvCxnSpPr>
        <p:spPr>
          <a:xfrm>
            <a:off x="3507746" y="1924560"/>
            <a:ext cx="687000" cy="1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3536098" y="2141084"/>
            <a:ext cx="6375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2"/>
          <p:cNvCxnSpPr/>
          <p:nvPr/>
        </p:nvCxnSpPr>
        <p:spPr>
          <a:xfrm>
            <a:off x="3536098" y="2249325"/>
            <a:ext cx="6375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2"/>
          <p:cNvCxnSpPr/>
          <p:nvPr/>
        </p:nvCxnSpPr>
        <p:spPr>
          <a:xfrm>
            <a:off x="3536098" y="2462233"/>
            <a:ext cx="6375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2"/>
          <p:cNvCxnSpPr/>
          <p:nvPr/>
        </p:nvCxnSpPr>
        <p:spPr>
          <a:xfrm>
            <a:off x="3536098" y="2570453"/>
            <a:ext cx="6375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2"/>
          <p:cNvCxnSpPr/>
          <p:nvPr/>
        </p:nvCxnSpPr>
        <p:spPr>
          <a:xfrm>
            <a:off x="3536098" y="2678674"/>
            <a:ext cx="6375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3536098" y="2999822"/>
            <a:ext cx="6375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3514852" y="3108022"/>
            <a:ext cx="6375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3514852" y="3216222"/>
            <a:ext cx="6375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3514852" y="3537370"/>
            <a:ext cx="6375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>
            <a:off x="3536098" y="3645591"/>
            <a:ext cx="6375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3514852" y="3750319"/>
            <a:ext cx="637500" cy="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4294967295" type="ctrTitle"/>
          </p:nvPr>
        </p:nvSpPr>
        <p:spPr>
          <a:xfrm>
            <a:off x="2636550" y="2060550"/>
            <a:ext cx="38709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600"/>
              <a:t>GoogleLeNet</a:t>
            </a:r>
            <a:endParaRPr sz="6600"/>
          </a:p>
        </p:txBody>
      </p:sp>
      <p:cxnSp>
        <p:nvCxnSpPr>
          <p:cNvPr id="172" name="Google Shape;172;p23"/>
          <p:cNvCxnSpPr/>
          <p:nvPr/>
        </p:nvCxnSpPr>
        <p:spPr>
          <a:xfrm>
            <a:off x="2631875" y="3127125"/>
            <a:ext cx="37428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9250"/>
            <a:ext cx="9216701" cy="3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212275" y="4016375"/>
            <a:ext cx="5695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350">
                <a:highlight>
                  <a:srgbClr val="FFFFFF"/>
                </a:highlight>
              </a:rPr>
              <a:t>GoogLeNet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은 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22개 층으로 구성되어 있다.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ko" sz="1350">
                <a:highlight>
                  <a:srgbClr val="FFFFFF"/>
                </a:highlight>
              </a:rPr>
              <a:t>stem 레이어와 총 9개의 인셉션 모듈을 포함하고 있다.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0" y="141500"/>
            <a:ext cx="4075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50">
                <a:solidFill>
                  <a:schemeClr val="accent1"/>
                </a:solidFill>
                <a:highlight>
                  <a:srgbClr val="FFFFFF"/>
                </a:highlight>
              </a:rPr>
              <a:t>GoogLeNet</a:t>
            </a:r>
            <a:endParaRPr b="1"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50" y="562750"/>
            <a:ext cx="8706249" cy="23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235050" y="3163075"/>
            <a:ext cx="8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-"/>
            </a:pPr>
            <a:r>
              <a:rPr lang="ko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인셉션 모듈은 한층에서 다양한 사이즈의 컨볼루션과 맥스풀링을 사용해 얻은 결과를 concat하여 쌓을 수 있도록 해준다.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235050" y="3778675"/>
            <a:ext cx="8035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GoogLeNet에서 1 x 1 컨볼루션은 특성맵의 갯수를 줄이는 목적으로 사용된다. 특성맵의 갯수가 줄어들면 그만큼 연산량이 줄어든다.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0" y="56600"/>
            <a:ext cx="4075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50">
                <a:solidFill>
                  <a:schemeClr val="accent1"/>
                </a:solidFill>
                <a:highlight>
                  <a:srgbClr val="FFFFFF"/>
                </a:highlight>
              </a:rPr>
              <a:t>GoogLeNet</a:t>
            </a:r>
            <a:endParaRPr b="1" sz="185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62750"/>
            <a:ext cx="8839199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431600" y="3155425"/>
            <a:ext cx="852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vanishing gradient 문제를 극복하기 위해서 GoogLeNet에서는 네트워크 중간에 두 개의 보조 분류기(auxiliary classifier)를 달아주었다. 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431600" y="3870000"/>
            <a:ext cx="85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GoogLeNet</a:t>
            </a:r>
            <a:r>
              <a:rPr lang="ko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은 </a:t>
            </a: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fully connected 대신 </a:t>
            </a: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global average pooling이란 방식을 사용한다.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0" y="0"/>
            <a:ext cx="4075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50">
                <a:solidFill>
                  <a:schemeClr val="accent1"/>
                </a:solidFill>
                <a:highlight>
                  <a:srgbClr val="FFFFFF"/>
                </a:highlight>
              </a:rPr>
              <a:t>GoogLeNet</a:t>
            </a:r>
            <a:endParaRPr b="1"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5" y="412578"/>
            <a:ext cx="9143999" cy="291264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120275" y="3487950"/>
            <a:ext cx="897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ko" sz="1350">
                <a:highlight>
                  <a:srgbClr val="FFFFFF"/>
                </a:highlight>
              </a:rPr>
              <a:t>global average pooling</a:t>
            </a:r>
            <a:r>
              <a:rPr lang="ko" sz="1350">
                <a:highlight>
                  <a:srgbClr val="FFFFFF"/>
                </a:highlight>
              </a:rPr>
              <a:t> 장점은 가중치의 갯수를 상당히 많이 없애준다는 것이다. </a:t>
            </a:r>
            <a:endParaRPr sz="135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ko" sz="1350">
                <a:highlight>
                  <a:srgbClr val="FFFFFF"/>
                </a:highlight>
              </a:rPr>
              <a:t>만약 FC 방식을 사용한다면 훈련이 필요한 가중치의 갯수가 7 x 7 x 1024 x 1024 = 51.3M이지만 global average pooling을 사용하면 가중치가 단 한개도 필요하지 않다. </a:t>
            </a:r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0" y="0"/>
            <a:ext cx="4075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50">
                <a:solidFill>
                  <a:schemeClr val="accent1"/>
                </a:solidFill>
                <a:highlight>
                  <a:srgbClr val="FFFFFF"/>
                </a:highlight>
              </a:rPr>
              <a:t>GoogLeNet</a:t>
            </a:r>
            <a:endParaRPr b="1"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idx="4294967295" type="ctrTitle"/>
          </p:nvPr>
        </p:nvSpPr>
        <p:spPr>
          <a:xfrm>
            <a:off x="3422100" y="2060550"/>
            <a:ext cx="22998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600"/>
              <a:t>ResNet</a:t>
            </a:r>
            <a:endParaRPr sz="6600"/>
          </a:p>
        </p:txBody>
      </p:sp>
      <p:cxnSp>
        <p:nvCxnSpPr>
          <p:cNvPr id="208" name="Google Shape;208;p28"/>
          <p:cNvCxnSpPr/>
          <p:nvPr/>
        </p:nvCxnSpPr>
        <p:spPr>
          <a:xfrm>
            <a:off x="3417200" y="3016500"/>
            <a:ext cx="23559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485" y="1246775"/>
            <a:ext cx="4416325" cy="25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1018800" y="3961975"/>
            <a:ext cx="6869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ko" sz="1350">
                <a:highlight>
                  <a:srgbClr val="FFFFFF"/>
                </a:highlight>
              </a:rPr>
              <a:t>GoogLeNet이 22개 층으로 구성된 것에 비해, ResNet은 152개 층을 갖는다. (7배)</a:t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0" y="0"/>
            <a:ext cx="4075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50">
                <a:solidFill>
                  <a:schemeClr val="accent1"/>
                </a:solidFill>
                <a:highlight>
                  <a:srgbClr val="FFFFFF"/>
                </a:highlight>
              </a:rPr>
              <a:t>ResNet</a:t>
            </a:r>
            <a:endParaRPr b="1"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800" y="1256075"/>
            <a:ext cx="6342400" cy="21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/>
        </p:nvSpPr>
        <p:spPr>
          <a:xfrm>
            <a:off x="1137150" y="3551625"/>
            <a:ext cx="686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위 그래프들을 보면 오히려 더 깊은 구조를 갖는 56층의 네트워크가 20층의 네트워크보다 더 나쁜 성능을 보임을 알 수 있다. 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기존의 방식으로는 </a:t>
            </a: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망을 무조건 깊게 한다고 능사가 아니라는 것을 알 수 있다.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0" y="0"/>
            <a:ext cx="4075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50">
                <a:solidFill>
                  <a:schemeClr val="accent1"/>
                </a:solidFill>
                <a:highlight>
                  <a:srgbClr val="FFFFFF"/>
                </a:highlight>
              </a:rPr>
              <a:t>ResNet</a:t>
            </a:r>
            <a:endParaRPr b="1"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150" y="1240625"/>
            <a:ext cx="2801699" cy="23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382050" y="3640350"/>
            <a:ext cx="835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망이 깊어지면 </a:t>
            </a: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vanishing gradient 문제가 생긴다. 이를 해결하기 위해 Resnet은 </a:t>
            </a: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Residual Block 방식을 사용한다.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기존의 망과 차이가 있다면 입력값을 출력값에 더해줄 수 있도록 지름길(shortcut)을 하나 만들어준 것 뿐이다. 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0" y="0"/>
            <a:ext cx="4075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50">
                <a:solidFill>
                  <a:schemeClr val="accent1"/>
                </a:solidFill>
                <a:highlight>
                  <a:srgbClr val="FFFFFF"/>
                </a:highlight>
              </a:rPr>
              <a:t>ResNet</a:t>
            </a:r>
            <a:endParaRPr b="1"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4294967295" type="ctrTitle"/>
          </p:nvPr>
        </p:nvSpPr>
        <p:spPr>
          <a:xfrm>
            <a:off x="3216250" y="2060549"/>
            <a:ext cx="71367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600"/>
              <a:t>AlexNet</a:t>
            </a:r>
            <a:endParaRPr sz="6600"/>
          </a:p>
        </p:txBody>
      </p:sp>
      <p:cxnSp>
        <p:nvCxnSpPr>
          <p:cNvPr id="74" name="Google Shape;74;p14"/>
          <p:cNvCxnSpPr/>
          <p:nvPr/>
        </p:nvCxnSpPr>
        <p:spPr>
          <a:xfrm>
            <a:off x="3216250" y="3082949"/>
            <a:ext cx="24012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4775" y="28300"/>
            <a:ext cx="662884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/>
          <p:nvPr/>
        </p:nvSpPr>
        <p:spPr>
          <a:xfrm>
            <a:off x="6011700" y="1208650"/>
            <a:ext cx="30600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highlight>
                  <a:srgbClr val="FFFFFF"/>
                </a:highlight>
              </a:rPr>
              <a:t>ResNet은 기본적으로 VGG-19의 구조를 뼈대로 한다. 거기에 컨볼루션 층들을 추가해서 깊게 만든 후에, shortcut들을 추가하는 것이 사실상 전부다.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highlight>
                  <a:srgbClr val="FFFFFF"/>
                </a:highlight>
              </a:rPr>
              <a:t>34층의 ResNet은 처음을 제외하고는 균일하게 3 x 3 사이즈의 컨볼루션 필터를 사용했다. 그리고 특성맵의 사이즈가 반으로 줄어들 때, 특성맵의 뎁스를 2배로 높였다. </a:t>
            </a:r>
            <a:endParaRPr/>
          </a:p>
        </p:txBody>
      </p:sp>
      <p:sp>
        <p:nvSpPr>
          <p:cNvPr id="236" name="Google Shape;236;p32"/>
          <p:cNvSpPr txBox="1"/>
          <p:nvPr/>
        </p:nvSpPr>
        <p:spPr>
          <a:xfrm>
            <a:off x="6006250" y="511700"/>
            <a:ext cx="4075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50">
                <a:solidFill>
                  <a:schemeClr val="accent1"/>
                </a:solidFill>
                <a:highlight>
                  <a:srgbClr val="FFFFFF"/>
                </a:highlight>
              </a:rPr>
              <a:t>Resnet</a:t>
            </a:r>
            <a:endParaRPr b="1"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382575"/>
            <a:ext cx="828675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636775" y="3148350"/>
            <a:ext cx="76692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>
                <a:solidFill>
                  <a:srgbClr val="333333"/>
                </a:solidFill>
              </a:rPr>
              <a:t>위의 그림은 </a:t>
            </a: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Residual block들이 효과가 있는지를 알기 위해 이미지넷에서 18층 및 34층의 plain 네트워크와 ResNet의 성능을 비교했다. </a:t>
            </a:r>
            <a:endParaRPr>
              <a:solidFill>
                <a:srgbClr val="333333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왼쪽 그래프를 보면 plain 네트워크는 망이 깊어지면서 오히려 에러가 커졌음을 알 수 있다. 34층의 plain 네트워크가 18층의 plain 네트워크보다 성능이 나쁘다. 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반면, 오른쪽 그래프의 ResNet은 망이 깊어지면서 에러도 역시 작아졌다! shortcut을 연결해서 잔차(residual)를 최소가 되게 학습한 효과가 있다는 것이다. 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0" y="0"/>
            <a:ext cx="4075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50">
                <a:solidFill>
                  <a:schemeClr val="accent1"/>
                </a:solidFill>
                <a:highlight>
                  <a:srgbClr val="FFFFFF"/>
                </a:highlight>
              </a:rPr>
              <a:t>ResNet</a:t>
            </a:r>
            <a:endParaRPr b="1"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/>
        </p:nvSpPr>
        <p:spPr>
          <a:xfrm>
            <a:off x="318375" y="3792175"/>
            <a:ext cx="8044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위의 그림을 보면 18층, 34층, 50층, 101층, 152층의 ResNet이 어떻게 구성되어 있는가를 잘 나타내준다. 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Resnet은 깊은 구조일수록 성능도 좋다. 즉, 152층의 ResNet이 가장 성능이 뛰어나다. 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455" y="1273463"/>
            <a:ext cx="5624033" cy="248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/>
        </p:nvSpPr>
        <p:spPr>
          <a:xfrm>
            <a:off x="0" y="0"/>
            <a:ext cx="4075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50">
                <a:solidFill>
                  <a:schemeClr val="accent4"/>
                </a:solidFill>
                <a:highlight>
                  <a:srgbClr val="FFFFFF"/>
                </a:highlight>
              </a:rPr>
              <a:t>ResNet</a:t>
            </a:r>
            <a:endParaRPr b="1" sz="19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idx="4294967295" type="ctrTitle"/>
          </p:nvPr>
        </p:nvSpPr>
        <p:spPr>
          <a:xfrm>
            <a:off x="1003650" y="2241714"/>
            <a:ext cx="71367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600"/>
              <a:t>SENet</a:t>
            </a:r>
            <a:endParaRPr sz="6600"/>
          </a:p>
        </p:txBody>
      </p:sp>
      <p:cxnSp>
        <p:nvCxnSpPr>
          <p:cNvPr id="256" name="Google Shape;256;p35"/>
          <p:cNvCxnSpPr/>
          <p:nvPr/>
        </p:nvCxnSpPr>
        <p:spPr>
          <a:xfrm>
            <a:off x="3408100" y="3264125"/>
            <a:ext cx="27240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SEN</a:t>
            </a:r>
            <a:r>
              <a:rPr lang="ko"/>
              <a:t>et 개요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</a:rPr>
              <a:t>S</a:t>
            </a:r>
            <a:r>
              <a:rPr lang="ko" sz="1550">
                <a:solidFill>
                  <a:srgbClr val="333333"/>
                </a:solidFill>
              </a:rPr>
              <a:t>ENet의 original 논문은 2018년 CVPR에서 발표된 "Squeeze-and-Excitation Networks"로 한국어로 번역해보면 짜내고(squeeze) 활성화시키는(excitatation) 망이라고 볼 수 있음.</a:t>
            </a:r>
            <a:endParaRPr sz="15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</a:rPr>
              <a:t>SENet 논문은 기존 어떤 모델에도 적용될 수 있는 SE block이라는 것을 제안했음</a:t>
            </a:r>
            <a:endParaRPr sz="15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</a:rPr>
              <a:t>VGGNet, GoogLeNet, ResNet 등에 SE block을 첨가함으로써 성능 향상을 도모한 것임. </a:t>
            </a:r>
            <a:endParaRPr sz="15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50">
                <a:solidFill>
                  <a:srgbClr val="333333"/>
                </a:solidFill>
              </a:rPr>
              <a:t>성능은 꽤 많이 향상되는 반면, hyperparameter는 많이 늘지 않기 때문에, 연산량 증가는 크지 않음 </a:t>
            </a:r>
            <a:endParaRPr sz="15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50">
                <a:solidFill>
                  <a:srgbClr val="333333"/>
                </a:solidFill>
              </a:rPr>
              <a:t>보통 성능 향상을 시키려면 연산량도 그만큼 엄청나게 증가되는데, SENet의 경우 연산량은 크게 늘지 않으면서도 분류 정확도를 높일 수 있기 때문에 SE block을 사용하는 것은 효율적이라고 볼 수 있음</a:t>
            </a:r>
            <a:r>
              <a:rPr lang="ko" sz="1350">
                <a:solidFill>
                  <a:srgbClr val="333333"/>
                </a:solidFill>
              </a:rPr>
              <a:t>. </a:t>
            </a:r>
            <a:endParaRPr sz="135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SEN</a:t>
            </a:r>
            <a:r>
              <a:rPr lang="ko"/>
              <a:t>et 구조</a:t>
            </a:r>
            <a:endParaRPr/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311700" y="1081700"/>
            <a:ext cx="8520600" cy="3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50">
                <a:solidFill>
                  <a:srgbClr val="333333"/>
                </a:solidFill>
              </a:rPr>
              <a:t>X는 특성맵이고 U도 특성맵. </a:t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</a:rPr>
              <a:t>F</a:t>
            </a:r>
            <a:r>
              <a:rPr lang="ko" sz="950">
                <a:solidFill>
                  <a:srgbClr val="333333"/>
                </a:solidFill>
              </a:rPr>
              <a:t>tr </a:t>
            </a:r>
            <a:r>
              <a:rPr lang="ko" sz="1150">
                <a:solidFill>
                  <a:srgbClr val="333333"/>
                </a:solidFill>
              </a:rPr>
              <a:t>은 컨볼루션.</a:t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 H'xW'xC' 크기의 특성맵 X가 </a:t>
            </a:r>
            <a:r>
              <a:rPr lang="ko" sz="1350">
                <a:solidFill>
                  <a:srgbClr val="333333"/>
                </a:solidFill>
              </a:rPr>
              <a:t>F</a:t>
            </a:r>
            <a:r>
              <a:rPr lang="ko" sz="950">
                <a:solidFill>
                  <a:srgbClr val="333333"/>
                </a:solidFill>
              </a:rPr>
              <a:t>tr</a:t>
            </a:r>
            <a:r>
              <a:rPr lang="ko" sz="1350">
                <a:solidFill>
                  <a:srgbClr val="333333"/>
                </a:solidFill>
              </a:rPr>
              <a:t> </a:t>
            </a:r>
            <a:r>
              <a:rPr lang="ko" sz="1150">
                <a:solidFill>
                  <a:srgbClr val="333333"/>
                </a:solidFill>
              </a:rPr>
              <a:t> 컨볼루션을 통해 HxWxC 크기의 특성맵 U가 됨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00" y="1978150"/>
            <a:ext cx="7658100" cy="29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/>
          <p:nvPr/>
        </p:nvSpPr>
        <p:spPr>
          <a:xfrm>
            <a:off x="3792175" y="2490400"/>
            <a:ext cx="2702646" cy="1096578"/>
          </a:xfrm>
          <a:prstGeom prst="flowChartTermina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7"/>
          <p:cNvSpPr txBox="1"/>
          <p:nvPr/>
        </p:nvSpPr>
        <p:spPr>
          <a:xfrm>
            <a:off x="4329875" y="2186175"/>
            <a:ext cx="17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SEnet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SEN</a:t>
            </a:r>
            <a:r>
              <a:rPr lang="ko"/>
              <a:t>et 이론 모형</a:t>
            </a:r>
            <a:endParaRPr/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 C개 채널의 2차원(HxW)의 특성맵들을 1x1 사이즈의 특성맵으로 변환해주는 것임</a:t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간단히 global average pooling (GAP)을 통해 각 2차원의 특성맵을 평균내어 하나의 값을 얻게 됨</a:t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 총 C개 채널의 특성맵이 있으므로 1x1xC의 특성맵으로 스퀴즈됨</a:t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스퀴즈는 global 정보를 다룬다고 볼 수 있음 </a:t>
            </a:r>
            <a:endParaRPr sz="1150">
              <a:solidFill>
                <a:srgbClr val="333333"/>
              </a:solidFill>
            </a:endParaRPr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75" y="2667855"/>
            <a:ext cx="6457950" cy="17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SEN</a:t>
            </a:r>
            <a:r>
              <a:rPr lang="ko"/>
              <a:t>et 이론 모형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스퀴즈 후에는 활성화(excitation) 작업에 돌입하고, 두 개의 Fully-connected(FC) 층을 더해줘서 각 채널의 상대적 중요도를 알아냄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공식을 살펴보면, 먼저 스퀴즈를 통해 얻은 </a:t>
            </a:r>
            <a:r>
              <a:rPr lang="ko" sz="1350">
                <a:solidFill>
                  <a:srgbClr val="333333"/>
                </a:solidFill>
              </a:rPr>
              <a:t>z</a:t>
            </a:r>
            <a:r>
              <a:rPr lang="ko" sz="950">
                <a:solidFill>
                  <a:srgbClr val="333333"/>
                </a:solidFill>
              </a:rPr>
              <a:t>c</a:t>
            </a:r>
            <a:r>
              <a:rPr lang="ko" sz="1150">
                <a:solidFill>
                  <a:srgbClr val="333333"/>
                </a:solidFill>
              </a:rPr>
              <a:t>을 인풋으로 삼아서 </a:t>
            </a:r>
            <a:r>
              <a:rPr lang="ko" sz="1350">
                <a:solidFill>
                  <a:srgbClr val="333333"/>
                </a:solidFill>
              </a:rPr>
              <a:t>W</a:t>
            </a:r>
            <a:r>
              <a:rPr lang="ko" sz="950">
                <a:solidFill>
                  <a:srgbClr val="333333"/>
                </a:solidFill>
              </a:rPr>
              <a:t>1</a:t>
            </a:r>
            <a:r>
              <a:rPr lang="ko" sz="1150">
                <a:solidFill>
                  <a:srgbClr val="333333"/>
                </a:solidFill>
              </a:rPr>
              <a:t>가중치들과 fully-connected하게 곱해줌. </a:t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그래서 얻은 값을 </a:t>
            </a:r>
            <a:r>
              <a:rPr lang="ko" sz="1350">
                <a:solidFill>
                  <a:srgbClr val="333333"/>
                </a:solidFill>
              </a:rPr>
              <a:t>δ</a:t>
            </a:r>
            <a:r>
              <a:rPr lang="ko" sz="1150">
                <a:solidFill>
                  <a:srgbClr val="333333"/>
                </a:solidFill>
              </a:rPr>
              <a:t>, 즉 ReLU 함수로 활성화해준 후에 </a:t>
            </a:r>
            <a:r>
              <a:rPr lang="ko" sz="1350">
                <a:solidFill>
                  <a:srgbClr val="333333"/>
                </a:solidFill>
              </a:rPr>
              <a:t>W</a:t>
            </a:r>
            <a:r>
              <a:rPr lang="ko" sz="950">
                <a:solidFill>
                  <a:srgbClr val="333333"/>
                </a:solidFill>
              </a:rPr>
              <a:t>2</a:t>
            </a:r>
            <a:r>
              <a:rPr lang="ko" sz="1150">
                <a:solidFill>
                  <a:srgbClr val="333333"/>
                </a:solidFill>
              </a:rPr>
              <a:t> 가중치들과 fully-connected하게 곱해줌</a:t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그렇게 얻은 값을 </a:t>
            </a:r>
            <a:r>
              <a:rPr lang="ko" sz="1350">
                <a:solidFill>
                  <a:srgbClr val="333333"/>
                </a:solidFill>
              </a:rPr>
              <a:t>σ</a:t>
            </a:r>
            <a:r>
              <a:rPr lang="ko" sz="1150">
                <a:solidFill>
                  <a:srgbClr val="333333"/>
                </a:solidFill>
              </a:rPr>
              <a:t>, 즉 시그모이드 함수로 활성화해줘서 0과 1사이의 값을 갖게 해주어, 각 채널의 상대적 중요도를 0과 1의 값으로 파악할 수 있게 됨</a:t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ko" sz="1350">
                <a:solidFill>
                  <a:srgbClr val="333333"/>
                </a:solidFill>
              </a:rPr>
              <a:t>σ</a:t>
            </a:r>
            <a:r>
              <a:rPr lang="ko" sz="1150">
                <a:solidFill>
                  <a:srgbClr val="333333"/>
                </a:solidFill>
              </a:rPr>
              <a:t>는 시그모이드함수이고, </a:t>
            </a:r>
            <a:r>
              <a:rPr lang="ko" sz="1350">
                <a:solidFill>
                  <a:srgbClr val="333333"/>
                </a:solidFill>
              </a:rPr>
              <a:t>δ</a:t>
            </a:r>
            <a:r>
              <a:rPr lang="ko" sz="1150">
                <a:solidFill>
                  <a:srgbClr val="333333"/>
                </a:solidFill>
              </a:rPr>
              <a:t>는 ReLU 함수 </a:t>
            </a:r>
            <a:endParaRPr sz="1150">
              <a:solidFill>
                <a:srgbClr val="333333"/>
              </a:solidFill>
            </a:endParaRPr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25" y="3172075"/>
            <a:ext cx="744855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SEN</a:t>
            </a:r>
            <a:r>
              <a:rPr lang="ko"/>
              <a:t>et 구성시 주의할 점</a:t>
            </a:r>
            <a:endParaRPr/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</a:rPr>
              <a:t>여기서 기억해야할 것은 FC 층들이 병목(bottle-neck) 구조가 되게 만든다는 것임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</a:rPr>
              <a:t>은닉(hidden) 층의 뉴런의 갯수를 입력 층보다 작게 해주어야됨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</a:rPr>
              <a:t>그리고 출력 층의 뉴런의 갯수는 입력 층과 동일하게 해주어야됨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</a:rPr>
              <a:t>병목 구조로 해주는 이유는 hyper-parameter의 갯수를 많이 늘리지 않기 위함도 있고, 일반화에 도움을 주기 위함도 있음.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</a:rPr>
              <a:t> 은닉 층의 뉴런 갯수는 reduction ratio, r값에 의해 결정됨.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</a:rPr>
              <a:t> r이 클수록 은닉 층의 뉴런 갯수가 더 적어지고, 복잡도도 더 낮아짐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rgbClr val="333333"/>
                </a:solidFill>
              </a:rPr>
              <a:t>따라서 각 층의 뉴런의 갯수는 채널의 갯수인 C에서 시작해서 C/r로 감소했다가 다시 C로 증가하게 됨</a:t>
            </a:r>
            <a:endParaRPr sz="20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SEN</a:t>
            </a:r>
            <a:r>
              <a:rPr lang="ko"/>
              <a:t>et 기존모델과 결합</a:t>
            </a:r>
            <a:endParaRPr/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 VGGNet의 경우에는 컨볼루션 및 활성화 뒤에 바로 붙이면 되고, GoogLeNet의 경우에는 Inception 모듈 뒤에 붙이면 되고, ResNet의 경우에는 Residual 모듈 뒤에 붙이면 됨.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00" y="1725273"/>
            <a:ext cx="7800975" cy="32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537700" y="268850"/>
            <a:ext cx="722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</a:rPr>
              <a:t>AlexNet 기본 구조</a:t>
            </a:r>
            <a:r>
              <a:rPr lang="ko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975" y="1238125"/>
            <a:ext cx="7442849" cy="24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81700" y="3726425"/>
            <a:ext cx="672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220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Local-Response-Normalization(LRN) 사용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>
                <a:highlight>
                  <a:srgbClr val="FFFFFF"/>
                </a:highlight>
              </a:rPr>
              <a:t>활성화 함수로 ReLU를 사용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SEN</a:t>
            </a:r>
            <a:r>
              <a:rPr lang="ko"/>
              <a:t>et 성능분석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표에서 original은 original 논문에서 얻은 결과를, re-implementation은 저자들이 직접 실험해서 얻은 결과를, SENet은 SE block을 첨가해서 얻은 결과를 각각 나타냄.</a:t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 이 표를 통해 알 수 있는 것은 SE block을 첨가했을 때 항상 top-1 error와 top-5 error를 낮췄다는 것임.</a:t>
            </a:r>
            <a:endParaRPr sz="115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50">
                <a:solidFill>
                  <a:srgbClr val="333333"/>
                </a:solidFill>
              </a:rPr>
              <a:t> 그럼에도 불구하고 알고리즘의 복잡도는 크게 증가하지 않았다는 것도 GFLOPs 열에서 알 수 있음. </a:t>
            </a:r>
            <a:endParaRPr>
              <a:solidFill>
                <a:srgbClr val="333333"/>
              </a:solidFill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2541463"/>
            <a:ext cx="85248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537700" y="268850"/>
            <a:ext cx="722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</a:rPr>
              <a:t>AlexNet 구조 설명</a:t>
            </a:r>
            <a:r>
              <a:rPr lang="ko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98050" y="1408050"/>
            <a:ext cx="255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&lt;Conv_1&gt;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인풋 (224, 224, 3)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stride = 4, padding = 0, filter = 96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아웃풋이 (55,55,96)</a:t>
            </a:r>
            <a:endParaRPr sz="1000"/>
          </a:p>
        </p:txBody>
      </p:sp>
      <p:sp>
        <p:nvSpPr>
          <p:cNvPr id="88" name="Google Shape;88;p16"/>
          <p:cNvSpPr txBox="1"/>
          <p:nvPr/>
        </p:nvSpPr>
        <p:spPr>
          <a:xfrm>
            <a:off x="3488325" y="1069200"/>
            <a:ext cx="255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&lt;Maxpooling_1&gt;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인풋 (55, 55, 96)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Pool-size = , padding = ‘same’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아웃풋이 (27, 27, 96)</a:t>
            </a:r>
            <a:endParaRPr sz="1000"/>
          </a:p>
        </p:txBody>
      </p:sp>
      <p:cxnSp>
        <p:nvCxnSpPr>
          <p:cNvPr id="89" name="Google Shape;89;p16"/>
          <p:cNvCxnSpPr>
            <a:stCxn id="90" idx="0"/>
          </p:cNvCxnSpPr>
          <p:nvPr/>
        </p:nvCxnSpPr>
        <p:spPr>
          <a:xfrm flipH="1" rot="10800000">
            <a:off x="4212825" y="1973800"/>
            <a:ext cx="141000" cy="46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096" y="2635846"/>
            <a:ext cx="3577675" cy="17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900" y="2285050"/>
            <a:ext cx="1762641" cy="23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9125" y="2434900"/>
            <a:ext cx="447400" cy="29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>
            <a:endCxn id="87" idx="2"/>
          </p:cNvCxnSpPr>
          <p:nvPr/>
        </p:nvCxnSpPr>
        <p:spPr>
          <a:xfrm rot="10800000">
            <a:off x="2075150" y="2362350"/>
            <a:ext cx="378900" cy="40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853350" y="1261725"/>
            <a:ext cx="220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&lt;</a:t>
            </a:r>
            <a:r>
              <a:rPr lang="ko" sz="1000">
                <a:solidFill>
                  <a:srgbClr val="333333"/>
                </a:solidFill>
              </a:rPr>
              <a:t>Conv_2</a:t>
            </a:r>
            <a:r>
              <a:rPr lang="ko" sz="1000"/>
              <a:t>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인풋 (27, 27, 96)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stride = 1, padding = 2   filter = 256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아웃풋이 (27,27,256)</a:t>
            </a:r>
            <a:endParaRPr sz="1000"/>
          </a:p>
        </p:txBody>
      </p:sp>
      <p:cxnSp>
        <p:nvCxnSpPr>
          <p:cNvPr id="99" name="Google Shape;99;p17"/>
          <p:cNvCxnSpPr/>
          <p:nvPr/>
        </p:nvCxnSpPr>
        <p:spPr>
          <a:xfrm rot="10800000">
            <a:off x="2752100" y="2193125"/>
            <a:ext cx="363600" cy="18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7"/>
          <p:cNvSpPr txBox="1"/>
          <p:nvPr/>
        </p:nvSpPr>
        <p:spPr>
          <a:xfrm>
            <a:off x="5557600" y="2369925"/>
            <a:ext cx="220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&lt;Maxpooling_2&gt;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인풋 (27, 27, 256)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Pool-size = , padding = ‘same’   filter = 256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아웃풋이 (13,13,256)</a:t>
            </a:r>
            <a:endParaRPr sz="1000"/>
          </a:p>
        </p:txBody>
      </p:sp>
      <p:sp>
        <p:nvSpPr>
          <p:cNvPr id="101" name="Google Shape;101;p17"/>
          <p:cNvSpPr txBox="1"/>
          <p:nvPr/>
        </p:nvSpPr>
        <p:spPr>
          <a:xfrm>
            <a:off x="537700" y="268850"/>
            <a:ext cx="722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</a:rPr>
              <a:t>AlexNet 구조 설명</a:t>
            </a:r>
            <a:r>
              <a:rPr lang="ko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>
            <a:off x="5113075" y="2108375"/>
            <a:ext cx="492600" cy="30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050" y="1586475"/>
            <a:ext cx="143827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2886575" y="3414975"/>
            <a:ext cx="370200" cy="19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750" y="1896438"/>
            <a:ext cx="447400" cy="2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760775" y="1268463"/>
            <a:ext cx="220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&lt;Conv_3&gt;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인풋 (13, 13, 256)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stride = 1, padding = 1   filter = 384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아웃풋이 (13, 13, 384)</a:t>
            </a:r>
            <a:endParaRPr sz="1000"/>
          </a:p>
        </p:txBody>
      </p:sp>
      <p:sp>
        <p:nvSpPr>
          <p:cNvPr id="111" name="Google Shape;111;p18"/>
          <p:cNvSpPr txBox="1"/>
          <p:nvPr/>
        </p:nvSpPr>
        <p:spPr>
          <a:xfrm>
            <a:off x="3120575" y="1242225"/>
            <a:ext cx="220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&lt;Conv_4&gt;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인풋 (13, 13, 384)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stride = 1, padding = 1   filter = 384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아웃풋이 (13, 13, 384)</a:t>
            </a:r>
            <a:endParaRPr sz="1000"/>
          </a:p>
        </p:txBody>
      </p:sp>
      <p:sp>
        <p:nvSpPr>
          <p:cNvPr id="112" name="Google Shape;112;p18"/>
          <p:cNvSpPr txBox="1"/>
          <p:nvPr/>
        </p:nvSpPr>
        <p:spPr>
          <a:xfrm>
            <a:off x="5349150" y="1261725"/>
            <a:ext cx="220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&lt;Conv_5&gt;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인풋 (13, 13, 384)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stride = 1, padding = 1   filter = 256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아웃풋이 (13, 13, 256)</a:t>
            </a:r>
            <a:endParaRPr sz="1000"/>
          </a:p>
        </p:txBody>
      </p:sp>
      <p:cxnSp>
        <p:nvCxnSpPr>
          <p:cNvPr id="113" name="Google Shape;113;p18"/>
          <p:cNvCxnSpPr/>
          <p:nvPr/>
        </p:nvCxnSpPr>
        <p:spPr>
          <a:xfrm rot="10800000">
            <a:off x="2320450" y="2426475"/>
            <a:ext cx="366000" cy="64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8"/>
          <p:cNvCxnSpPr/>
          <p:nvPr/>
        </p:nvCxnSpPr>
        <p:spPr>
          <a:xfrm rot="10800000">
            <a:off x="4222325" y="2350425"/>
            <a:ext cx="107100" cy="75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8"/>
          <p:cNvCxnSpPr/>
          <p:nvPr/>
        </p:nvCxnSpPr>
        <p:spPr>
          <a:xfrm flipH="1" rot="10800000">
            <a:off x="5617150" y="2357975"/>
            <a:ext cx="259500" cy="75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8"/>
          <p:cNvSpPr txBox="1"/>
          <p:nvPr/>
        </p:nvSpPr>
        <p:spPr>
          <a:xfrm>
            <a:off x="6880000" y="2759525"/>
            <a:ext cx="2043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&lt;Maxpooling_3&gt;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인풋 (13, 13, 256)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Pool-size = , padding =1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아웃풋이 (6,6,256)</a:t>
            </a:r>
            <a:endParaRPr sz="1000"/>
          </a:p>
        </p:txBody>
      </p:sp>
      <p:cxnSp>
        <p:nvCxnSpPr>
          <p:cNvPr id="117" name="Google Shape;117;p18"/>
          <p:cNvCxnSpPr/>
          <p:nvPr/>
        </p:nvCxnSpPr>
        <p:spPr>
          <a:xfrm flipH="1" rot="10800000">
            <a:off x="6583000" y="3100925"/>
            <a:ext cx="449400" cy="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8"/>
          <p:cNvSpPr txBox="1"/>
          <p:nvPr/>
        </p:nvSpPr>
        <p:spPr>
          <a:xfrm>
            <a:off x="537700" y="268850"/>
            <a:ext cx="722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</a:rPr>
              <a:t>AlexNet 구조 설명</a:t>
            </a:r>
            <a:r>
              <a:rPr lang="ko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50" y="2953838"/>
            <a:ext cx="447400" cy="2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813" y="2829975"/>
            <a:ext cx="4075175" cy="16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1050275" y="1261125"/>
            <a:ext cx="220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&lt;FC_1&gt;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인풋 (6, 6, 256)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Flatten을 이용해 (9216, ) 로 만든다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Dropout (0.5)를 사용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이후 4096개의 노드와 full-connect 한다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아웃풋 (4096, )</a:t>
            </a:r>
            <a:endParaRPr sz="1000"/>
          </a:p>
        </p:txBody>
      </p:sp>
      <p:sp>
        <p:nvSpPr>
          <p:cNvPr id="126" name="Google Shape;126;p19"/>
          <p:cNvSpPr txBox="1"/>
          <p:nvPr/>
        </p:nvSpPr>
        <p:spPr>
          <a:xfrm>
            <a:off x="537700" y="268850"/>
            <a:ext cx="722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</a:rPr>
              <a:t>AlexNet 구조 설명</a:t>
            </a:r>
            <a:r>
              <a:rPr lang="ko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254075" y="1205125"/>
            <a:ext cx="2203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&lt;FC_1&gt;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인풋 (4096, 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Dropout(0.5)를 사용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이후 4096개의 노드와 full-connect 한다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아웃풋 (4096, )</a:t>
            </a:r>
            <a:endParaRPr sz="1000"/>
          </a:p>
        </p:txBody>
      </p:sp>
      <p:cxnSp>
        <p:nvCxnSpPr>
          <p:cNvPr id="128" name="Google Shape;128;p19"/>
          <p:cNvCxnSpPr/>
          <p:nvPr/>
        </p:nvCxnSpPr>
        <p:spPr>
          <a:xfrm rot="10800000">
            <a:off x="3084825" y="2179175"/>
            <a:ext cx="381900" cy="6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9"/>
          <p:cNvSpPr txBox="1"/>
          <p:nvPr/>
        </p:nvSpPr>
        <p:spPr>
          <a:xfrm>
            <a:off x="5679525" y="2671338"/>
            <a:ext cx="220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  &lt;Output layer&gt;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인풋 (4096, )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이후 1000개의 노드와 활성화 함수 softmax 를 이용해 결과값을 도출한다.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아웃풋 (1000, )</a:t>
            </a:r>
            <a:endParaRPr sz="10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972" y="1996500"/>
            <a:ext cx="1690950" cy="254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9"/>
          <p:cNvCxnSpPr/>
          <p:nvPr/>
        </p:nvCxnSpPr>
        <p:spPr>
          <a:xfrm>
            <a:off x="5235747" y="2660450"/>
            <a:ext cx="509100" cy="30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9"/>
          <p:cNvCxnSpPr/>
          <p:nvPr/>
        </p:nvCxnSpPr>
        <p:spPr>
          <a:xfrm flipH="1" rot="10800000">
            <a:off x="4542175" y="1836175"/>
            <a:ext cx="711900" cy="22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idx="4294967295" type="ctrTitle"/>
          </p:nvPr>
        </p:nvSpPr>
        <p:spPr>
          <a:xfrm>
            <a:off x="1004150" y="2132764"/>
            <a:ext cx="71367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600"/>
              <a:t>VGGNet</a:t>
            </a:r>
            <a:endParaRPr sz="6600"/>
          </a:p>
        </p:txBody>
      </p:sp>
      <p:cxnSp>
        <p:nvCxnSpPr>
          <p:cNvPr id="138" name="Google Shape;138;p20"/>
          <p:cNvCxnSpPr/>
          <p:nvPr/>
        </p:nvCxnSpPr>
        <p:spPr>
          <a:xfrm>
            <a:off x="3509175" y="3182675"/>
            <a:ext cx="21579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537700" y="268850"/>
            <a:ext cx="722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accent1"/>
                </a:solidFill>
              </a:rPr>
              <a:t>VGGNet 구조 설명</a:t>
            </a:r>
            <a:r>
              <a:rPr lang="ko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75" y="1206800"/>
            <a:ext cx="7025426" cy="29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738000" y="3771275"/>
            <a:ext cx="672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>
                <a:highlight>
                  <a:schemeClr val="lt1"/>
                </a:highlight>
              </a:rPr>
              <a:t>Batch-Normalization 사용</a:t>
            </a:r>
            <a:endParaRPr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>
                <a:highlight>
                  <a:srgbClr val="FFFFFF"/>
                </a:highlight>
              </a:rPr>
              <a:t>활성화 함수로 ReLU를 사용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